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handoutMasterIdLst>
    <p:handoutMasterId r:id="rId48"/>
  </p:handoutMasterIdLst>
  <p:sldIdLst>
    <p:sldId id="260" r:id="rId3"/>
    <p:sldId id="309" r:id="rId4"/>
    <p:sldId id="376" r:id="rId5"/>
    <p:sldId id="303" r:id="rId6"/>
    <p:sldId id="389" r:id="rId7"/>
    <p:sldId id="372" r:id="rId9"/>
    <p:sldId id="373" r:id="rId10"/>
    <p:sldId id="377" r:id="rId11"/>
    <p:sldId id="378" r:id="rId12"/>
    <p:sldId id="319" r:id="rId13"/>
    <p:sldId id="263" r:id="rId14"/>
    <p:sldId id="305" r:id="rId15"/>
    <p:sldId id="267" r:id="rId16"/>
    <p:sldId id="268" r:id="rId17"/>
    <p:sldId id="338" r:id="rId18"/>
    <p:sldId id="379" r:id="rId19"/>
    <p:sldId id="390" r:id="rId20"/>
    <p:sldId id="423" r:id="rId21"/>
    <p:sldId id="391" r:id="rId22"/>
    <p:sldId id="424" r:id="rId23"/>
    <p:sldId id="392" r:id="rId24"/>
    <p:sldId id="384" r:id="rId25"/>
    <p:sldId id="387" r:id="rId26"/>
    <p:sldId id="427" r:id="rId27"/>
    <p:sldId id="386" r:id="rId28"/>
    <p:sldId id="426" r:id="rId29"/>
    <p:sldId id="383" r:id="rId30"/>
    <p:sldId id="428" r:id="rId31"/>
    <p:sldId id="385" r:id="rId32"/>
    <p:sldId id="429" r:id="rId33"/>
    <p:sldId id="388" r:id="rId34"/>
    <p:sldId id="393" r:id="rId35"/>
    <p:sldId id="381" r:id="rId36"/>
    <p:sldId id="394" r:id="rId37"/>
    <p:sldId id="380" r:id="rId38"/>
    <p:sldId id="322" r:id="rId39"/>
    <p:sldId id="425" r:id="rId40"/>
    <p:sldId id="327" r:id="rId41"/>
    <p:sldId id="396" r:id="rId42"/>
    <p:sldId id="326" r:id="rId43"/>
    <p:sldId id="328" r:id="rId44"/>
    <p:sldId id="321" r:id="rId45"/>
    <p:sldId id="336" r:id="rId46"/>
    <p:sldId id="39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7A00"/>
    <a:srgbClr val="F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3"/>
    <p:restoredTop sz="94643"/>
  </p:normalViewPr>
  <p:slideViewPr>
    <p:cSldViewPr snapToGrid="0" snapToObjects="1">
      <p:cViewPr varScale="1">
        <p:scale>
          <a:sx n="123" d="100"/>
          <a:sy n="123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51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24F41-D8CC-6B40-A33B-C245B7969A5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25CE6-0EF6-5145-A965-825A3D108C1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809B-53E5-354D-8AAE-9931DC8034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EF3A-2091-104A-91BC-D3EC82EBE24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38843" y="1744947"/>
            <a:ext cx="4284980" cy="706755"/>
          </a:xfrm>
          <a:prstGeom prst="rect">
            <a:avLst/>
          </a:prstGeom>
        </p:spPr>
        <p:txBody>
          <a:bodyPr vert="horz" wrap="none">
            <a:spAutoFit/>
          </a:bodyPr>
          <a:p>
            <a:pPr algn="ctr"/>
            <a:r>
              <a:rPr lang="en-US" altLang="zh-CN" sz="4000" dirty="0">
                <a:solidFill>
                  <a:schemeClr val="accent2"/>
                </a:solidFill>
              </a:rPr>
              <a:t>Go</a:t>
            </a:r>
            <a:r>
              <a:rPr lang="zh-CN" altLang="en-US" sz="4000" dirty="0">
                <a:solidFill>
                  <a:schemeClr val="accent2"/>
                </a:solidFill>
              </a:rPr>
              <a:t>开源说第十六期</a:t>
            </a:r>
            <a:endParaRPr lang="zh-CN" altLang="en-US" sz="4000" dirty="0">
              <a:solidFill>
                <a:schemeClr val="accent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21560" y="3752934"/>
            <a:ext cx="1920213" cy="36026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latin typeface="Calibri Light" panose="020F0702030404030204" charset="0"/>
              </a:rPr>
              <a:t>分享人：叶东富</a:t>
            </a:r>
            <a:endParaRPr lang="zh-CN" sz="1600" dirty="0">
              <a:latin typeface="Calibri Light" panose="020F07020304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8"/>
          <p:cNvSpPr>
            <a:spLocks noChangeArrowheads="1"/>
          </p:cNvSpPr>
          <p:nvPr/>
        </p:nvSpPr>
        <p:spPr bwMode="auto">
          <a:xfrm>
            <a:off x="6483350" y="0"/>
            <a:ext cx="5094605" cy="559181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702030404030204" charset="0"/>
                <a:ea typeface="宋体" panose="02010600030101010101" charset="-122"/>
              </a:defRPr>
            </a:lvl9pPr>
          </a:lstStyle>
          <a:p>
            <a:pPr algn="ctr" eaLnBrk="1" hangingPunct="1">
              <a:lnSpc>
                <a:spcPts val="2200"/>
              </a:lnSpc>
            </a:pPr>
            <a:endParaRPr lang="en-US" altLang="zh-CN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9"/>
          <p:cNvSpPr txBox="1"/>
          <p:nvPr/>
        </p:nvSpPr>
        <p:spPr>
          <a:xfrm>
            <a:off x="1047750" y="1379220"/>
            <a:ext cx="4143375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200"/>
              </a:lnSpc>
              <a:buNone/>
            </a:pPr>
            <a:r>
              <a:rPr lang="zh-CN" altLang="en-US" sz="2200" dirty="0" smtClean="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阿里：</a:t>
            </a:r>
            <a:r>
              <a:rPr lang="en-US" altLang="zh-CN" sz="2200" dirty="0" smtClean="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SEATA</a:t>
            </a:r>
            <a:endParaRPr lang="en-US" altLang="zh-CN" sz="2200" dirty="0" smtClean="0">
              <a:solidFill>
                <a:schemeClr val="tx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目前应用最广泛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" name="TextBox 39"/>
          <p:cNvSpPr txBox="1"/>
          <p:nvPr/>
        </p:nvSpPr>
        <p:spPr>
          <a:xfrm>
            <a:off x="1047750" y="2482215"/>
            <a:ext cx="528510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2200" dirty="0" smtClean="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其他：himly，tcc-transaction，ByteTCC</a:t>
            </a:r>
            <a:endParaRPr lang="zh-CN" altLang="en-US" sz="2200" dirty="0" smtClean="0">
              <a:solidFill>
                <a:schemeClr val="tx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7750" y="407670"/>
            <a:ext cx="503301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备选方案分布式事务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-Java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5160" y="4356100"/>
            <a:ext cx="991679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>
                <a:sym typeface="+mn-ea"/>
              </a:rPr>
              <a:t>相关系统需要全改造为</a:t>
            </a:r>
            <a:r>
              <a:rPr lang="en-US" altLang="zh-CN" sz="3200">
                <a:sym typeface="+mn-ea"/>
              </a:rPr>
              <a:t>Java</a:t>
            </a:r>
            <a:endParaRPr lang="en-US" altLang="zh-CN" sz="3200">
              <a:sym typeface="+mn-ea"/>
            </a:endParaRPr>
          </a:p>
          <a:p>
            <a:pPr defTabSz="963930"/>
            <a:r>
              <a:rPr lang="zh-CN" altLang="en-US" sz="3200">
                <a:solidFill>
                  <a:srgbClr val="FF0000"/>
                </a:solidFill>
                <a:sym typeface="+mn-ea"/>
              </a:rPr>
              <a:t>成本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20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人月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+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ldLvl="0" animBg="1"/>
      <p:bldP spid="1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7750" y="427990"/>
            <a:ext cx="48094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分布式事务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其他语言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3668395"/>
            <a:ext cx="1431925" cy="1275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2938780"/>
            <a:ext cx="2075180" cy="986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30" y="4799965"/>
            <a:ext cx="1564005" cy="112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60" y="1952625"/>
            <a:ext cx="1383665" cy="14363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780" y="1763395"/>
            <a:ext cx="160020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325" y="3388995"/>
            <a:ext cx="1322070" cy="12515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5163820"/>
            <a:ext cx="2085975" cy="1403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545" y="1845945"/>
            <a:ext cx="3585845" cy="458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3323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>
                <a:sym typeface="+mn-ea"/>
              </a:rPr>
              <a:t>内部需求</a:t>
            </a:r>
            <a:endParaRPr lang="zh-CN" altLang="en-US" sz="3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750" y="1889760"/>
            <a:ext cx="32410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Node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渐进式迁移到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Go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68750" y="3026410"/>
            <a:ext cx="4145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需要跨语言的分布式事务支持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68750" y="416306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没有现成方案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2904031" y="3056890"/>
            <a:ext cx="502920" cy="426720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Freeform 100"/>
          <p:cNvSpPr>
            <a:spLocks noEditPoints="1"/>
          </p:cNvSpPr>
          <p:nvPr/>
        </p:nvSpPr>
        <p:spPr bwMode="auto">
          <a:xfrm>
            <a:off x="2904031" y="1882140"/>
            <a:ext cx="480695" cy="467995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Freeform 122"/>
          <p:cNvSpPr>
            <a:spLocks noEditPoints="1"/>
          </p:cNvSpPr>
          <p:nvPr/>
        </p:nvSpPr>
        <p:spPr bwMode="auto">
          <a:xfrm>
            <a:off x="2904031" y="4190365"/>
            <a:ext cx="518041" cy="406400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05858" tIns="52929" rIns="105858" bIns="52929" numCol="1" anchor="t" anchorCtr="0" compatLnSpc="1"/>
          <a:p>
            <a:pPr>
              <a:lnSpc>
                <a:spcPts val="2200"/>
              </a:lnSpc>
            </a:pPr>
            <a:endParaRPr lang="en-US" sz="1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0" y="1606550"/>
            <a:ext cx="7466330" cy="51790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7750" y="427990"/>
            <a:ext cx="492188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整体架构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469011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多语言支持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79625" y="2300605"/>
            <a:ext cx="8232775" cy="131699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79625" y="3617595"/>
            <a:ext cx="2058035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620" y="3713480"/>
            <a:ext cx="1630045" cy="10972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45385" y="492506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优惠券服务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37660" y="3617595"/>
            <a:ext cx="2058035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17720" y="49250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库存服务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5695" y="3617595"/>
            <a:ext cx="2058035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675755" y="49250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账户服务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3730" y="3617595"/>
            <a:ext cx="2058035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733790" y="492506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支付服务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61455" y="2636520"/>
            <a:ext cx="1097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订单</a:t>
            </a:r>
            <a:endParaRPr lang="zh-CN" altLang="en-US" sz="36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10" y="2375535"/>
            <a:ext cx="2075180" cy="9861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75" y="3686175"/>
            <a:ext cx="1564005" cy="1124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55" y="3713480"/>
            <a:ext cx="1431925" cy="12750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0" y="3823335"/>
            <a:ext cx="1787525" cy="849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技术输出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0275" y="5407025"/>
            <a:ext cx="1808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对外输出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675" y="1927225"/>
            <a:ext cx="30276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解决了内部难题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3927475" y="3286125"/>
            <a:ext cx="3500755" cy="126746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0"/>
          <p:cNvGrpSpPr/>
          <p:nvPr/>
        </p:nvGrpSpPr>
        <p:grpSpPr>
          <a:xfrm>
            <a:off x="5494310" y="1837433"/>
            <a:ext cx="1217640" cy="1104102"/>
            <a:chOff x="5198831" y="10962735"/>
            <a:chExt cx="4496022" cy="1055749"/>
          </a:xfrm>
          <a:solidFill>
            <a:schemeClr val="accent2"/>
          </a:solidFill>
        </p:grpSpPr>
        <p:sp>
          <p:nvSpPr>
            <p:cNvPr id="69" name="Rectangle 11"/>
            <p:cNvSpPr/>
            <p:nvPr/>
          </p:nvSpPr>
          <p:spPr>
            <a:xfrm>
              <a:off x="5198831" y="10962735"/>
              <a:ext cx="4496022" cy="1055749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accent5"/>
                </a:solidFill>
              </a:endParaRPr>
            </a:p>
          </p:txBody>
        </p:sp>
        <p:sp>
          <p:nvSpPr>
            <p:cNvPr id="70" name="TextBox 26"/>
            <p:cNvSpPr txBox="1"/>
            <p:nvPr/>
          </p:nvSpPr>
          <p:spPr>
            <a:xfrm>
              <a:off x="5648378" y="11101279"/>
              <a:ext cx="3601426" cy="79359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ontserrat Semi" charset="0"/>
                </a:rPr>
                <a:t>03</a:t>
              </a:r>
              <a:endParaRPr 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ontserrat Semi" charset="0"/>
              </a:endParaRPr>
            </a:p>
          </p:txBody>
        </p:sp>
      </p:grpSp>
      <p:sp>
        <p:nvSpPr>
          <p:cNvPr id="71" name="标题 1"/>
          <p:cNvSpPr txBox="1"/>
          <p:nvPr/>
        </p:nvSpPr>
        <p:spPr>
          <a:xfrm>
            <a:off x="2576159" y="3236911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可以解决什么问题</a:t>
            </a:r>
            <a:endParaRPr lang="zh-CN" altLang="en-US" sz="4400" b="1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一站式解决方案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>
                <a:sym typeface="+mn-ea"/>
              </a:rPr>
              <a:t>可靠消息</a:t>
            </a:r>
            <a:endParaRPr lang="zh-CN" altLang="en-US" sz="2400">
              <a:sym typeface="+mn-ea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>
                <a:sym typeface="+mn-ea"/>
              </a:rPr>
              <a:t>事务消息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TCC</a:t>
            </a:r>
            <a:endParaRPr lang="en-US" altLang="zh-CN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SAGA</a:t>
            </a:r>
            <a:endParaRPr lang="en-US" altLang="zh-CN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XA</a:t>
            </a:r>
            <a:endParaRPr lang="en-US" altLang="zh-CN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分布式事务痛点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各类异常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幂等：可能出现重复请求，需要允许操作重试，不影响结果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空补偿：可能出现回滚请求在正向操作前到达，此时需忽略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悬挂：可能出现回滚后，再收到正向操作，此时需忽略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异常时序图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6763926" y="3058795"/>
            <a:ext cx="335597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en-GB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5 Cancel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为空补偿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3926" y="4110990"/>
            <a:ext cx="369125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7 Cancel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为重复请求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3926" y="5163185"/>
            <a:ext cx="2684696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8 Try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为悬挂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6764561" y="3058795"/>
            <a:ext cx="335597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en-GB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5 Cancel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为空补偿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764655" y="4110990"/>
            <a:ext cx="368998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7 Cancel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为重复请求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6764561" y="5163185"/>
            <a:ext cx="2684696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2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8 Try 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为悬挂</a:t>
            </a:r>
            <a:endParaRPr lang="zh-CN" altLang="en-US" sz="2800" dirty="0">
              <a:solidFill>
                <a:schemeClr val="tx1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1420495"/>
            <a:ext cx="5827395" cy="4993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560600" y="1406492"/>
            <a:ext cx="6195695" cy="829945"/>
          </a:xfrm>
          <a:prstGeom prst="rect">
            <a:avLst/>
          </a:prstGeom>
        </p:spPr>
        <p:txBody>
          <a:bodyPr vert="horz" wrap="none">
            <a:spAutoFit/>
          </a:bodyPr>
          <a:p>
            <a:pPr algn="ctr"/>
            <a:r>
              <a:rPr lang="en-US" altLang="zh-CN" sz="4800" dirty="0">
                <a:solidFill>
                  <a:schemeClr val="accent2"/>
                </a:solidFill>
              </a:rPr>
              <a:t>DTM</a:t>
            </a:r>
            <a:r>
              <a:rPr lang="zh-CN" altLang="en-US" sz="4800" dirty="0">
                <a:solidFill>
                  <a:schemeClr val="accent2"/>
                </a:solidFill>
              </a:rPr>
              <a:t>分布式事务管理器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34341" y="3299388"/>
            <a:ext cx="2011680" cy="583565"/>
          </a:xfrm>
          <a:prstGeom prst="rect">
            <a:avLst/>
          </a:prstGeom>
        </p:spPr>
        <p:txBody>
          <a:bodyPr vert="horz" wrap="none">
            <a:spAutoFit/>
          </a:bodyPr>
          <a:p>
            <a:pPr algn="l"/>
            <a:r>
              <a:rPr lang="zh-CN" altLang="en-US" sz="3200"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  <a:sym typeface="+mn-ea"/>
              </a:rPr>
              <a:t>DTM是什么</a:t>
            </a:r>
            <a:endParaRPr lang="zh-CN" altLang="en-US" sz="3200">
              <a:latin typeface="宋体" panose="02010600030101010101" charset="-122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274209" y="3250117"/>
            <a:ext cx="683658" cy="6836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335" dirty="0"/>
              <a:t>2</a:t>
            </a:r>
            <a:endParaRPr lang="zh-CN" altLang="en-US" sz="4335" dirty="0"/>
          </a:p>
        </p:txBody>
      </p:sp>
      <p:sp>
        <p:nvSpPr>
          <p:cNvPr id="35" name="矩形 34"/>
          <p:cNvSpPr/>
          <p:nvPr/>
        </p:nvSpPr>
        <p:spPr>
          <a:xfrm>
            <a:off x="8073826" y="3299388"/>
            <a:ext cx="1808480" cy="583565"/>
          </a:xfrm>
          <a:prstGeom prst="rect">
            <a:avLst/>
          </a:prstGeom>
        </p:spPr>
        <p:txBody>
          <a:bodyPr vert="horz" wrap="none">
            <a:spAutoFit/>
          </a:bodyPr>
          <a:p>
            <a:pPr algn="l"/>
            <a:r>
              <a:rPr lang="zh-CN" altLang="en-US" sz="3200"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  <a:sym typeface="+mn-ea"/>
              </a:rPr>
              <a:t>产生背景</a:t>
            </a:r>
            <a:endParaRPr lang="zh-CN" altLang="en-US" sz="3200">
              <a:latin typeface="宋体" panose="02010600030101010101" charset="-122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34341" y="4781601"/>
            <a:ext cx="3434080" cy="583565"/>
          </a:xfrm>
          <a:prstGeom prst="rect">
            <a:avLst/>
          </a:prstGeom>
        </p:spPr>
        <p:txBody>
          <a:bodyPr vert="horz" wrap="none">
            <a:spAutoFit/>
          </a:bodyPr>
          <a:p>
            <a:pPr algn="l"/>
            <a:r>
              <a:rPr lang="zh-CN" altLang="en-US" sz="3200"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  <a:sym typeface="+mn-ea"/>
              </a:rPr>
              <a:t>可以解决什么问题</a:t>
            </a:r>
            <a:endParaRPr lang="zh-CN" altLang="en-US" sz="3200">
              <a:latin typeface="宋体" panose="02010600030101010101" charset="-122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274209" y="4732330"/>
            <a:ext cx="683658" cy="683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335" dirty="0"/>
              <a:t>4</a:t>
            </a:r>
            <a:endParaRPr lang="zh-CN" altLang="en-US" sz="4335" dirty="0"/>
          </a:p>
        </p:txBody>
      </p:sp>
      <p:sp>
        <p:nvSpPr>
          <p:cNvPr id="41" name="矩形 40"/>
          <p:cNvSpPr/>
          <p:nvPr/>
        </p:nvSpPr>
        <p:spPr>
          <a:xfrm>
            <a:off x="8073826" y="4781601"/>
            <a:ext cx="3027680" cy="583565"/>
          </a:xfrm>
          <a:prstGeom prst="rect">
            <a:avLst/>
          </a:prstGeom>
        </p:spPr>
        <p:txBody>
          <a:bodyPr vert="horz" wrap="none">
            <a:spAutoFit/>
          </a:bodyPr>
          <a:p>
            <a:pPr algn="l"/>
            <a:r>
              <a:rPr lang="zh-CN" altLang="en-US" sz="3200"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  <a:sym typeface="+mn-ea"/>
              </a:rPr>
              <a:t>发展现状与未来</a:t>
            </a:r>
            <a:endParaRPr lang="zh-CN" altLang="en-US" sz="3200">
              <a:latin typeface="宋体" panose="02010600030101010101" charset="-122"/>
              <a:ea typeface="宋体" panose="02010600030101010101" charset="-122"/>
              <a:cs typeface="宋体" panose="02010600030101010101" charset="-122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147854" y="3250117"/>
            <a:ext cx="683658" cy="6836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335" dirty="0"/>
              <a:t>1</a:t>
            </a:r>
            <a:endParaRPr lang="en-US" altLang="zh-CN" sz="4335" dirty="0"/>
          </a:p>
        </p:txBody>
      </p:sp>
      <p:sp>
        <p:nvSpPr>
          <p:cNvPr id="44" name="椭圆 43"/>
          <p:cNvSpPr/>
          <p:nvPr/>
        </p:nvSpPr>
        <p:spPr>
          <a:xfrm>
            <a:off x="2147854" y="4732330"/>
            <a:ext cx="683658" cy="683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335" dirty="0"/>
              <a:t>3</a:t>
            </a:r>
            <a:endParaRPr lang="en-US" altLang="zh-CN" sz="433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异常处理现状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未看到开源项目能够自动处理上述异常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手动处理异常情况，需要大量复杂逻辑，易出错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难题抛给了业务，业务表示非常痛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首创子事务屏障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185" y="1325245"/>
            <a:ext cx="6198235" cy="3670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5400675"/>
            <a:ext cx="9081135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意义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TextBox 25"/>
          <p:cNvSpPr txBox="1"/>
          <p:nvPr/>
        </p:nvSpPr>
        <p:spPr>
          <a:xfrm>
            <a:off x="1182370" y="4636770"/>
            <a:ext cx="5216525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200"/>
              </a:lnSpc>
            </a:pPr>
            <a:r>
              <a:rPr lang="en-US" altLang="zh-CN" sz="2200">
                <a:solidFill>
                  <a:schemeClr val="accent2"/>
                </a:solidFill>
                <a:sym typeface="+mn-ea"/>
              </a:rPr>
              <a:t>DTM</a:t>
            </a:r>
            <a:r>
              <a:rPr lang="zh-CN" altLang="en-US" sz="2200">
                <a:solidFill>
                  <a:schemeClr val="accent2"/>
                </a:solidFill>
                <a:sym typeface="+mn-ea"/>
              </a:rPr>
              <a:t>会成为推进微服务化的重要组件</a:t>
            </a:r>
            <a:endParaRPr lang="zh-CN" altLang="en-US" sz="22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7245" y="1750060"/>
            <a:ext cx="3674745" cy="28867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70" y="1625600"/>
            <a:ext cx="6579235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778446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支持事务模式：可靠消息、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事务消息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990" y="1458595"/>
            <a:ext cx="9558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保证消息至少被成功消费一次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保证多个微服务被原子执行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适用于不需要回滚的业务场景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可靠消息：活动领取优惠券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+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会员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事务消息：注册领取优惠券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+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会员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778446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支持事务模式：可靠消息、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事务消息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3865" y="2717800"/>
            <a:ext cx="6223635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XA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990" y="1458595"/>
            <a:ext cx="9558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标准二阶段提交，一阶段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Prepare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，二阶段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Commit/Rollback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一阶段的所有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Prepare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成功，则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Commit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，否则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Rollback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从修改数据开始，到</a:t>
            </a:r>
            <a:r>
              <a:rPr lang="en-US" altLang="zh-CN" sz="2400"/>
              <a:t>Commit/Rollback</a:t>
            </a:r>
            <a:r>
              <a:rPr lang="zh-CN" altLang="en-US" sz="2400"/>
              <a:t>结束，锁定数据长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因锁定数据时间长，并发度较低。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并发不高的订单转账等各项业务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XA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615" y="2590800"/>
            <a:ext cx="8700135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TCC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16990" y="1458595"/>
            <a:ext cx="955802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每个子事务有两个阶段：一阶段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Try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；二阶段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Confirm/Cancel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Try</a:t>
            </a:r>
            <a:r>
              <a:rPr lang="zh-CN" altLang="en-US" sz="2400"/>
              <a:t>中进行资源预留，例如冻结资金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一阶段全部成功，则</a:t>
            </a:r>
            <a:r>
              <a:rPr lang="en-US" altLang="zh-CN" sz="2400"/>
              <a:t>Confirm</a:t>
            </a:r>
            <a:r>
              <a:rPr lang="zh-CN" altLang="en-US" sz="2400"/>
              <a:t>，例如进行余额扣减，解冻资金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一阶段出现失败，则</a:t>
            </a:r>
            <a:r>
              <a:rPr lang="en-US" altLang="zh-CN" sz="2400"/>
              <a:t>Cancel</a:t>
            </a:r>
            <a:r>
              <a:rPr lang="zh-CN" altLang="en-US" sz="2400"/>
              <a:t>，例如解冻资金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不长期锁数据，并发高。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常用于支付、订单类业务的拆分；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TCC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15" y="2609850"/>
            <a:ext cx="11417935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SAGA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16990" y="1458595"/>
            <a:ext cx="9558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每个子事务有正向分支和补偿分支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在正向分支中直接修改数据，出错则补偿所有修改过的数据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比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TCC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少一个分支，一致性比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TCC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弱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适用于</a:t>
            </a:r>
            <a:r>
              <a:rPr lang="zh-CN" altLang="en-US" sz="2400">
                <a:solidFill>
                  <a:schemeClr val="accent2"/>
                </a:solidFill>
                <a:sym typeface="+mn-ea"/>
              </a:rPr>
              <a:t>积分换礼品等不涉及资金业务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>
                <a:solidFill>
                  <a:schemeClr val="accent2"/>
                </a:solidFill>
              </a:rPr>
              <a:t>适用于对接较多第三方的长事务</a:t>
            </a:r>
            <a:endParaRPr lang="zh-CN" altLang="en-US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0"/>
          <p:cNvGrpSpPr/>
          <p:nvPr/>
        </p:nvGrpSpPr>
        <p:grpSpPr>
          <a:xfrm>
            <a:off x="5494310" y="1837433"/>
            <a:ext cx="1217640" cy="1104102"/>
            <a:chOff x="5198831" y="10962735"/>
            <a:chExt cx="4496022" cy="1055749"/>
          </a:xfrm>
          <a:solidFill>
            <a:schemeClr val="accent2"/>
          </a:solidFill>
        </p:grpSpPr>
        <p:sp>
          <p:nvSpPr>
            <p:cNvPr id="69" name="Rectangle 11"/>
            <p:cNvSpPr/>
            <p:nvPr/>
          </p:nvSpPr>
          <p:spPr>
            <a:xfrm>
              <a:off x="5198831" y="10962735"/>
              <a:ext cx="4496022" cy="1055749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accent5"/>
                </a:solidFill>
              </a:endParaRPr>
            </a:p>
          </p:txBody>
        </p:sp>
        <p:sp>
          <p:nvSpPr>
            <p:cNvPr id="70" name="TextBox 26"/>
            <p:cNvSpPr txBox="1"/>
            <p:nvPr/>
          </p:nvSpPr>
          <p:spPr>
            <a:xfrm>
              <a:off x="5563316" y="11101279"/>
              <a:ext cx="3771550" cy="79460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ontserrat Semi" charset="0"/>
                </a:rPr>
                <a:t>01</a:t>
              </a:r>
              <a:endParaRPr 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ontserrat Semi" charset="0"/>
              </a:endParaRPr>
            </a:p>
          </p:txBody>
        </p:sp>
      </p:grpSp>
      <p:sp>
        <p:nvSpPr>
          <p:cNvPr id="71" name="标题 1"/>
          <p:cNvSpPr txBox="1"/>
          <p:nvPr/>
        </p:nvSpPr>
        <p:spPr>
          <a:xfrm>
            <a:off x="2576159" y="3236911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DTM</a:t>
            </a:r>
            <a:r>
              <a: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是什么</a:t>
            </a:r>
            <a:endParaRPr lang="zh-CN" altLang="en-US" sz="4400" b="1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支持事务模式：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SAGA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115" y="2952750"/>
            <a:ext cx="6541135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225" y="427990"/>
            <a:ext cx="599630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未支持的模式：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AT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990" y="1458595"/>
            <a:ext cx="95580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SEATA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及部分其他的框架提供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各方面特性类似于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，性能比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稍高，但低于其他模式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假如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修改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，然后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Row1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被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直接修改，接下来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回滚，此时出现脏回滚，需要手动处理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因这种模式需要小心避免脏回滚，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未实现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适用场景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订单系统的微服务化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>
                <a:latin typeface="+mn-ea"/>
              </a:rPr>
              <a:t>大量的子服务，包括</a:t>
            </a:r>
            <a:r>
              <a:rPr lang="zh-CN" altLang="en-US" sz="2400" dirty="0">
                <a:latin typeface="+mn-ea"/>
                <a:cs typeface="+mn-ea"/>
                <a:sym typeface="+mn-lt"/>
              </a:rPr>
              <a:t>账户、商品、优惠券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扣减库存易造成并发问题，需要同时考虑库存准确与并发度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阿里开源的</a:t>
            </a:r>
            <a:r>
              <a:rPr lang="en-US" altLang="zh-CN" sz="2400"/>
              <a:t>SEATA</a:t>
            </a:r>
            <a:r>
              <a:rPr lang="zh-CN" altLang="en-US" sz="2400"/>
              <a:t>也源于淘宝业务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68059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适用场景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其他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跨行转账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对账系统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发布新文章，更新各项统计信息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68059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使用场景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单服务多数据源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068" y="1944053"/>
            <a:ext cx="5268595" cy="3938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0"/>
          <p:cNvGrpSpPr/>
          <p:nvPr/>
        </p:nvGrpSpPr>
        <p:grpSpPr>
          <a:xfrm>
            <a:off x="5494310" y="1837433"/>
            <a:ext cx="1217640" cy="1104102"/>
            <a:chOff x="5198831" y="10962735"/>
            <a:chExt cx="4496022" cy="1055749"/>
          </a:xfrm>
          <a:solidFill>
            <a:schemeClr val="accent2"/>
          </a:solidFill>
        </p:grpSpPr>
        <p:sp>
          <p:nvSpPr>
            <p:cNvPr id="69" name="Rectangle 11"/>
            <p:cNvSpPr/>
            <p:nvPr/>
          </p:nvSpPr>
          <p:spPr>
            <a:xfrm>
              <a:off x="5198831" y="10962735"/>
              <a:ext cx="4496022" cy="1055749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accent5"/>
                </a:solidFill>
              </a:endParaRPr>
            </a:p>
          </p:txBody>
        </p:sp>
        <p:sp>
          <p:nvSpPr>
            <p:cNvPr id="70" name="TextBox 26"/>
            <p:cNvSpPr txBox="1"/>
            <p:nvPr/>
          </p:nvSpPr>
          <p:spPr>
            <a:xfrm>
              <a:off x="5648378" y="11101279"/>
              <a:ext cx="3601426" cy="79359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ontserrat Semi" charset="0"/>
                </a:rPr>
                <a:t>04</a:t>
              </a:r>
              <a:endParaRPr 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ontserrat Semi" charset="0"/>
              </a:endParaRPr>
            </a:p>
          </p:txBody>
        </p:sp>
      </p:grpSp>
      <p:sp>
        <p:nvSpPr>
          <p:cNvPr id="71" name="标题 1"/>
          <p:cNvSpPr txBox="1"/>
          <p:nvPr/>
        </p:nvSpPr>
        <p:spPr>
          <a:xfrm>
            <a:off x="2576159" y="3236911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发展现状与未来</a:t>
            </a:r>
            <a:endParaRPr lang="zh-CN" altLang="en-US" sz="4400" b="1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已完成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生产可用，已接入三家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中英文文档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HTTP/gRPC</a:t>
            </a:r>
            <a:r>
              <a:rPr lang="zh-CN" altLang="en-US" sz="2400"/>
              <a:t>支持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测试覆盖</a:t>
            </a:r>
            <a:r>
              <a:rPr lang="en-US" altLang="zh-CN" sz="2400"/>
              <a:t>95%</a:t>
            </a:r>
            <a:r>
              <a:rPr lang="zh-CN" altLang="en-US" sz="2400"/>
              <a:t>以上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Promethues</a:t>
            </a:r>
            <a:r>
              <a:rPr lang="zh-CN" altLang="en-US" sz="2400"/>
              <a:t>监控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完善的</a:t>
            </a:r>
            <a:r>
              <a:rPr lang="en-US" altLang="zh-CN" sz="2400"/>
              <a:t>CI/CD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完整的线上部署文档，含直接部署、</a:t>
            </a:r>
            <a:r>
              <a:rPr lang="en-US" altLang="zh-CN" sz="2400"/>
              <a:t>Docker</a:t>
            </a:r>
            <a:r>
              <a:rPr lang="zh-CN" altLang="en-US" sz="2400"/>
              <a:t>、</a:t>
            </a:r>
            <a:r>
              <a:rPr lang="en-US" altLang="zh-CN" sz="2400"/>
              <a:t>K8S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1150" y="1392555"/>
            <a:ext cx="452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干货推广文两个月时间就排到谷歌搜索第二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199005"/>
            <a:ext cx="7538720" cy="4556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1034351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干货推广文，大量转载，总阅读量几十万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1515745"/>
            <a:ext cx="2029460" cy="4509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505585"/>
            <a:ext cx="2033905" cy="4519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45" y="1481455"/>
            <a:ext cx="2044700" cy="4544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5" y="1515745"/>
            <a:ext cx="2085340" cy="4634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785" y="1539875"/>
            <a:ext cx="2073910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0" y="1891665"/>
            <a:ext cx="2381250" cy="19862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已支持的客户端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3845560"/>
            <a:ext cx="1431925" cy="1275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55" y="2536825"/>
            <a:ext cx="2075180" cy="986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05" y="3759200"/>
            <a:ext cx="1564005" cy="112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225" y="3684270"/>
            <a:ext cx="1383665" cy="14363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070" y="3522980"/>
            <a:ext cx="2085975" cy="1403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47100" y="1518285"/>
            <a:ext cx="2214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2200"/>
              </a:lnSpc>
            </a:pPr>
            <a:r>
              <a:rPr lang="zh-CN" altLang="en-US" sz="40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社区贡献</a:t>
            </a:r>
            <a:endParaRPr lang="zh-CN" altLang="en-US" sz="40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57162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场景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跨行转账的例子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61440" y="1449070"/>
            <a:ext cx="955802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en-US" altLang="zh-CN" sz="2400"/>
              <a:t>A</a:t>
            </a:r>
            <a:r>
              <a:rPr lang="zh-CN" altLang="en-US" sz="2400"/>
              <a:t>跨行转给</a:t>
            </a:r>
            <a:r>
              <a:rPr lang="en-US" altLang="zh-CN" sz="2400"/>
              <a:t>B 30</a:t>
            </a:r>
            <a:r>
              <a:rPr lang="zh-CN" altLang="en-US" sz="2400"/>
              <a:t>元，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分属不同银行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需要保证</a:t>
            </a:r>
            <a:r>
              <a:rPr lang="en-US" altLang="zh-CN" sz="2400"/>
              <a:t>A-30</a:t>
            </a:r>
            <a:r>
              <a:rPr lang="zh-CN" altLang="en-US" sz="2400"/>
              <a:t>和</a:t>
            </a:r>
            <a:r>
              <a:rPr lang="en-US" altLang="zh-CN" sz="2400"/>
              <a:t>B+30</a:t>
            </a:r>
            <a:r>
              <a:rPr lang="zh-CN" altLang="en-US" sz="2400"/>
              <a:t>，都成功，或都失败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/>
              <a:t>中间任何一个地方发生故障，不能影响原子性、数据一致性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r>
              <a:rPr lang="zh-CN" altLang="en-US" sz="2400">
                <a:sym typeface="+mn-ea"/>
              </a:rPr>
              <a:t>无法通过本地事务解决</a:t>
            </a:r>
            <a:endParaRPr lang="zh-CN" altLang="en-US" sz="2400"/>
          </a:p>
          <a:p>
            <a:pPr marL="217170" indent="-289560" fontAlgn="auto">
              <a:lnSpc>
                <a:spcPct val="20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650380167"/>
                  <wpsdc:marlchars xmlns:wpsdc="http://www.wps.cn/officeDocument/2017/drawingmlCustomData" val="95" checksum="3534689470"/>
                </a:ext>
              </a:extLst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前三名对比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26360" y="139954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第二名作者去了京东，做京东的分布式事务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65" y="2307590"/>
            <a:ext cx="6986270" cy="445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第一名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SEATA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介绍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8" name="Freeform 22"/>
          <p:cNvSpPr>
            <a:spLocks noEditPoints="1"/>
          </p:cNvSpPr>
          <p:nvPr/>
        </p:nvSpPr>
        <p:spPr bwMode="auto">
          <a:xfrm>
            <a:off x="9279013" y="2385955"/>
            <a:ext cx="536377" cy="569900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9" name="Freeform 23"/>
          <p:cNvSpPr>
            <a:spLocks noEditPoints="1"/>
          </p:cNvSpPr>
          <p:nvPr/>
        </p:nvSpPr>
        <p:spPr bwMode="auto">
          <a:xfrm>
            <a:off x="5768067" y="2405511"/>
            <a:ext cx="656502" cy="53078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0" name="Freeform 24"/>
          <p:cNvSpPr>
            <a:spLocks noEditPoints="1"/>
          </p:cNvSpPr>
          <p:nvPr/>
        </p:nvSpPr>
        <p:spPr bwMode="auto">
          <a:xfrm>
            <a:off x="2421030" y="2349638"/>
            <a:ext cx="438599" cy="64253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61" name="Group 3"/>
          <p:cNvGrpSpPr/>
          <p:nvPr/>
        </p:nvGrpSpPr>
        <p:grpSpPr>
          <a:xfrm>
            <a:off x="1540771" y="3176553"/>
            <a:ext cx="2199120" cy="1284277"/>
            <a:chOff x="1469669" y="2553274"/>
            <a:chExt cx="2339926" cy="1400523"/>
          </a:xfrm>
        </p:grpSpPr>
        <p:sp>
          <p:nvSpPr>
            <p:cNvPr id="62" name="TextBox 25"/>
            <p:cNvSpPr txBox="1"/>
            <p:nvPr/>
          </p:nvSpPr>
          <p:spPr>
            <a:xfrm>
              <a:off x="1501824" y="2553274"/>
              <a:ext cx="2275616" cy="40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22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源于淘宝支付宝</a:t>
              </a:r>
              <a:endParaRPr lang="zh-CN" altLang="en-US" sz="2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3" name="Rectangle 26"/>
            <p:cNvSpPr/>
            <p:nvPr/>
          </p:nvSpPr>
          <p:spPr>
            <a:xfrm>
              <a:off x="1469669" y="2931701"/>
              <a:ext cx="2339926" cy="1022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于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19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月开源，后又结合了蚂蚁金服内部的功能，形成了当前的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SEATA</a:t>
              </a:r>
              <a:endPara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Group 4"/>
          <p:cNvGrpSpPr/>
          <p:nvPr/>
        </p:nvGrpSpPr>
        <p:grpSpPr>
          <a:xfrm>
            <a:off x="4996760" y="3176554"/>
            <a:ext cx="2199120" cy="1284277"/>
            <a:chOff x="4926037" y="2553274"/>
            <a:chExt cx="2339926" cy="1400523"/>
          </a:xfrm>
        </p:grpSpPr>
        <p:sp>
          <p:nvSpPr>
            <p:cNvPr id="65" name="TextBox 27"/>
            <p:cNvSpPr txBox="1"/>
            <p:nvPr/>
          </p:nvSpPr>
          <p:spPr>
            <a:xfrm>
              <a:off x="4958469" y="2553274"/>
              <a:ext cx="2307372" cy="407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22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应用广泛</a:t>
              </a:r>
              <a:endParaRPr lang="zh-CN" altLang="en-US" sz="2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6" name="Rectangle 28"/>
            <p:cNvSpPr/>
            <p:nvPr/>
          </p:nvSpPr>
          <p:spPr>
            <a:xfrm>
              <a:off x="4926037" y="2931701"/>
              <a:ext cx="2339926" cy="1022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站点上面能看到收录了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157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家公司使用，实际使用，大大超出这个数字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67" name="Group 5"/>
          <p:cNvGrpSpPr/>
          <p:nvPr/>
        </p:nvGrpSpPr>
        <p:grpSpPr>
          <a:xfrm>
            <a:off x="8452749" y="3176554"/>
            <a:ext cx="2199120" cy="1284277"/>
            <a:chOff x="8382405" y="2553274"/>
            <a:chExt cx="2339926" cy="1400523"/>
          </a:xfrm>
        </p:grpSpPr>
        <p:sp>
          <p:nvSpPr>
            <p:cNvPr id="69" name="TextBox 31"/>
            <p:cNvSpPr txBox="1"/>
            <p:nvPr/>
          </p:nvSpPr>
          <p:spPr>
            <a:xfrm>
              <a:off x="8563205" y="2553274"/>
              <a:ext cx="1978326" cy="40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22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正考虑商业化</a:t>
              </a:r>
              <a:endParaRPr lang="zh-CN" altLang="en-US" sz="2200" dirty="0" smtClean="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70" name="Rectangle 32"/>
            <p:cNvSpPr/>
            <p:nvPr/>
          </p:nvSpPr>
          <p:spPr>
            <a:xfrm>
              <a:off x="8382405" y="2931701"/>
              <a:ext cx="2339926" cy="1022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SEATA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在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Java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领域非常成功，近期正在调研商业化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6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与第一名的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SEATA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对比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61225" y="1778000"/>
            <a:ext cx="3847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特性不输于，甚至优于第一名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1225" y="3571240"/>
            <a:ext cx="3847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未来有潜力超越它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61225" y="2674620"/>
            <a:ext cx="3847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第一名最大优势是有阿里大厂背书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1362075"/>
            <a:ext cx="6068695" cy="5252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行业影响力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每天访问量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005" y="1546860"/>
            <a:ext cx="5939155" cy="530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427990"/>
            <a:ext cx="76841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目标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6160" y="1409700"/>
            <a:ext cx="50596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成为云原生架构的核心组件</a:t>
            </a:r>
            <a:endParaRPr lang="zh-CN" altLang="en-US" sz="32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885" y="3781425"/>
            <a:ext cx="2125345" cy="2125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17635" y="31610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963930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加我好友入群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6180" y="4069080"/>
            <a:ext cx="66827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https://github.com/yedf/dtm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https://dtm.pub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90433" y="3161030"/>
            <a:ext cx="2595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963930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欢迎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Issue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Star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7750" y="448310"/>
            <a:ext cx="519493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>
                <a:sym typeface="+mn-ea"/>
              </a:rPr>
              <a:t>解决方案</a:t>
            </a:r>
            <a:endParaRPr lang="zh-CN" altLang="en-US" sz="3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165" y="2882900"/>
            <a:ext cx="9043035" cy="3086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54400" y="1681480"/>
            <a:ext cx="59950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DTM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Distributed Transaction Manager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7750" y="448310"/>
            <a:ext cx="558546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>
                <a:sym typeface="+mn-ea"/>
              </a:rPr>
              <a:t>多数据源多服务间数据一致性</a:t>
            </a:r>
            <a:endParaRPr lang="zh-CN" altLang="en-US" sz="32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195" y="2056765"/>
            <a:ext cx="8608060" cy="3419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7750" y="448310"/>
            <a:ext cx="645096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不是分布式数据库的</a:t>
            </a:r>
            <a:r>
              <a:rPr lang="zh-CN" altLang="en-US" sz="3200">
                <a:sym typeface="+mn-ea"/>
              </a:rPr>
              <a:t>事务</a:t>
            </a:r>
            <a:endParaRPr lang="zh-CN" altLang="en-US" sz="32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8750" y="1889760"/>
            <a:ext cx="237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Spanner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TiDB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750" y="3026410"/>
            <a:ext cx="3746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分布式共识：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Paxos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Raft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68750" y="4163060"/>
            <a:ext cx="48260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因果一致性：时钟、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Commit-wait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2904031" y="3056890"/>
            <a:ext cx="502920" cy="426720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Freeform 100"/>
          <p:cNvSpPr>
            <a:spLocks noEditPoints="1"/>
          </p:cNvSpPr>
          <p:nvPr/>
        </p:nvSpPr>
        <p:spPr bwMode="auto">
          <a:xfrm>
            <a:off x="2904031" y="1882140"/>
            <a:ext cx="480695" cy="467995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Freeform 122"/>
          <p:cNvSpPr>
            <a:spLocks noEditPoints="1"/>
          </p:cNvSpPr>
          <p:nvPr/>
        </p:nvSpPr>
        <p:spPr bwMode="auto">
          <a:xfrm>
            <a:off x="2904031" y="4190365"/>
            <a:ext cx="518041" cy="406400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05858" tIns="52929" rIns="105858" bIns="52929" numCol="1" anchor="t" anchorCtr="0" compatLnSpc="1"/>
          <a:p>
            <a:pPr>
              <a:lnSpc>
                <a:spcPts val="2200"/>
              </a:lnSpc>
            </a:pPr>
            <a:endParaRPr lang="en-US" sz="1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0"/>
          <p:cNvGrpSpPr/>
          <p:nvPr/>
        </p:nvGrpSpPr>
        <p:grpSpPr>
          <a:xfrm>
            <a:off x="5494310" y="1837433"/>
            <a:ext cx="1217640" cy="1104102"/>
            <a:chOff x="5198831" y="10962735"/>
            <a:chExt cx="4496022" cy="1055749"/>
          </a:xfrm>
          <a:solidFill>
            <a:schemeClr val="accent2"/>
          </a:solidFill>
        </p:grpSpPr>
        <p:sp>
          <p:nvSpPr>
            <p:cNvPr id="69" name="Rectangle 11"/>
            <p:cNvSpPr/>
            <p:nvPr/>
          </p:nvSpPr>
          <p:spPr>
            <a:xfrm>
              <a:off x="5198831" y="10962735"/>
              <a:ext cx="4496022" cy="1055749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accent5"/>
                </a:solidFill>
              </a:endParaRPr>
            </a:p>
          </p:txBody>
        </p:sp>
        <p:sp>
          <p:nvSpPr>
            <p:cNvPr id="70" name="TextBox 26"/>
            <p:cNvSpPr txBox="1"/>
            <p:nvPr/>
          </p:nvSpPr>
          <p:spPr>
            <a:xfrm>
              <a:off x="5648378" y="11101279"/>
              <a:ext cx="3601426" cy="79359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ontserrat Semi" charset="0"/>
                </a:rPr>
                <a:t>02</a:t>
              </a:r>
              <a:endParaRPr lang="en-US" sz="4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ontserrat Semi" charset="0"/>
              </a:endParaRPr>
            </a:p>
          </p:txBody>
        </p:sp>
      </p:grpSp>
      <p:sp>
        <p:nvSpPr>
          <p:cNvPr id="71" name="标题 1"/>
          <p:cNvSpPr txBox="1"/>
          <p:nvPr/>
        </p:nvSpPr>
        <p:spPr>
          <a:xfrm>
            <a:off x="2576159" y="3236911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4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产生背景</a:t>
            </a:r>
            <a:endParaRPr lang="zh-CN" altLang="en-US" sz="4400" b="1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311150" y="448310"/>
            <a:ext cx="512445" cy="45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100" y="0"/>
            <a:ext cx="480060" cy="683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7750" y="448310"/>
            <a:ext cx="558546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63930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内部交易系统需求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8750" y="1889760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扣库存并发度低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750" y="3026410"/>
            <a:ext cx="4145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订单系统复杂，需要服务拆分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68750" y="416306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其他服务需要拆分，并保持一致性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2904031" y="3056890"/>
            <a:ext cx="502920" cy="426720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Freeform 100"/>
          <p:cNvSpPr>
            <a:spLocks noEditPoints="1"/>
          </p:cNvSpPr>
          <p:nvPr/>
        </p:nvSpPr>
        <p:spPr bwMode="auto">
          <a:xfrm>
            <a:off x="2904031" y="1882140"/>
            <a:ext cx="480695" cy="467995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12" tIns="60956" rIns="121912" bIns="60956" numCol="1" anchor="t" anchorCtr="0" compatLnSpc="1"/>
          <a:p>
            <a:pPr>
              <a:lnSpc>
                <a:spcPts val="2200"/>
              </a:lnSpc>
            </a:pPr>
            <a:endParaRPr lang="en-US" sz="14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Freeform 122"/>
          <p:cNvSpPr>
            <a:spLocks noEditPoints="1"/>
          </p:cNvSpPr>
          <p:nvPr/>
        </p:nvSpPr>
        <p:spPr bwMode="auto">
          <a:xfrm>
            <a:off x="2904031" y="4190365"/>
            <a:ext cx="518041" cy="406400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05858" tIns="52929" rIns="105858" bIns="52929" numCol="1" anchor="t" anchorCtr="0" compatLnSpc="1"/>
          <a:p>
            <a:pPr>
              <a:lnSpc>
                <a:spcPts val="2200"/>
              </a:lnSpc>
            </a:pPr>
            <a:endParaRPr lang="en-US" sz="1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1999</Words>
  <Application>WPS 文字</Application>
  <PresentationFormat>宽屏</PresentationFormat>
  <Paragraphs>276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Arial</vt:lpstr>
      <vt:lpstr>方正书宋_GBK</vt:lpstr>
      <vt:lpstr>Wingdings</vt:lpstr>
      <vt:lpstr>Calibri Light</vt:lpstr>
      <vt:lpstr>宋体</vt:lpstr>
      <vt:lpstr>微软雅黑</vt:lpstr>
      <vt:lpstr>Montserrat Semi</vt:lpstr>
      <vt:lpstr>苹方-简</vt:lpstr>
      <vt:lpstr>Calibri</vt:lpstr>
      <vt:lpstr>等线</vt:lpstr>
      <vt:lpstr>汉仪中等线KW</vt:lpstr>
      <vt:lpstr>Arial Unicode MS</vt:lpstr>
      <vt:lpstr>等线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wangxi</cp:lastModifiedBy>
  <cp:revision>227</cp:revision>
  <dcterms:created xsi:type="dcterms:W3CDTF">2021-09-29T11:58:52Z</dcterms:created>
  <dcterms:modified xsi:type="dcterms:W3CDTF">2021-09-29T11:58:52Z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